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5" r:id="rId4"/>
    <p:sldId id="277" r:id="rId5"/>
    <p:sldId id="278" r:id="rId6"/>
    <p:sldId id="279" r:id="rId7"/>
    <p:sldId id="280" r:id="rId8"/>
    <p:sldId id="283" r:id="rId9"/>
    <p:sldId id="282" r:id="rId10"/>
    <p:sldId id="284" r:id="rId11"/>
    <p:sldId id="287" r:id="rId12"/>
    <p:sldId id="263" r:id="rId13"/>
    <p:sldId id="265" r:id="rId14"/>
    <p:sldId id="286" r:id="rId15"/>
    <p:sldId id="288" r:id="rId16"/>
    <p:sldId id="289" r:id="rId17"/>
    <p:sldId id="291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D. Kelley" initials="JDK" lastIdx="1" clrIdx="0">
    <p:extLst>
      <p:ext uri="{19B8F6BF-5375-455C-9EA6-DF929625EA0E}">
        <p15:presenceInfo xmlns:p15="http://schemas.microsoft.com/office/powerpoint/2012/main" userId="S::JJ07368@tn.gov::ba3a605c-3e7d-498a-b20c-d595d7ea78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B862F-D71A-434E-BD1B-73ECE9836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0C4B1-7711-451A-9642-136DB18A2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705DA-6D0C-409D-B6B7-2A973CD9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A6500-2A10-47CE-B7D4-82CE71B6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DBD8D-CDBE-460D-8F58-EF8DD61C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6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B523-DAE6-4BE5-85FA-AFBABB41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BBD74-626B-48DC-9D98-3EF2BCA4D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F306-27FC-47D4-A187-9FF26C9BC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9A218-CA2D-444B-9817-ED5117DE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67CE6-6702-4971-A38D-FE5D4D6D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0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CD55C-FD89-471C-86EC-104E6355B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D0E7B-C94C-4186-B32F-9C11E76B7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836D9-1DC4-4CAF-B908-CB1D6043E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10E28-7295-483B-AF57-71885F85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F9910-F82D-4C51-AD47-A26AD92B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371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C5C3-198B-41D5-9483-3FDD33D4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F3FF5-E263-41AA-9F4F-5BB45DB3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3EC7E-CC6F-4340-AFCB-51F0AA8E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3B995-E610-43A1-8552-91618E70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DA3AC-4E7F-48BF-8506-8D681677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7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8F62-7782-4D1B-8389-E6E89F2B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DC1E2-84D2-4E2F-BF44-DDAF46DC8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47596-33D0-42CB-8DD5-248C4720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2B635-79E0-4A84-ABB1-AC8940333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D1CED-8F46-46BB-A095-51533C2B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63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4A4F9-E163-49DF-B5EF-3968087A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4EE3A-6337-4E1E-9E1F-CDF654A3C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8E2BD-470C-4D3E-BCEF-46539D661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BEAC1-A569-4B70-85C3-A7A158E0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9D332-BC15-4E43-A9A6-22491269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02879-7200-47FB-9D67-93676A7F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9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4D57-29CC-4F33-BB15-43550261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D29FC-01F1-448B-AB53-C1E26CBFB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0C4F7-4061-4088-9836-5C98B51BA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8B26C-AAD7-41D9-803E-369E5D2D0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DD53B-C507-4F44-8E9E-68DC8FACD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488B12-EE84-4E88-B9B2-7ACE7770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350874-C689-4016-906B-4ABE4A4CD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5E7277-2BE6-4EA5-8A66-C0CF8C6F9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0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4F2A-24A5-4E99-8F72-A06CFD864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67782-524D-49B0-8F6F-53993854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B83A6-BDE8-4213-ADC8-5266690FE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FA376-7809-45D3-BC75-87EEAED5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7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BAB6AB-D246-43F4-B8CF-0F191AB1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1B4C8-F7A0-4B20-B348-C9CA03DA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B0723-AC62-4196-8A9D-18D60F1D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2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BD3B-06E4-465A-BCC5-56FA7FB9F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D1A7E-3019-405B-9523-8C6CCE00F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D7A6F-DC90-4EC9-BF54-DC86FFC6B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A48CD-BC23-4C20-816B-CE5DFD2F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5FEFD-8D42-4512-80A6-8529DE5E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F3C18-6551-4DAD-9173-8EFCE4B4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1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2798D-834A-4D32-9E4F-A6EC24FC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A17ACD-F7BE-46AC-9FFF-50F93F473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B0EF9-472C-4902-807A-4D908C6BC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C1722-20CF-4057-9F56-9C3803C7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57A59-EDDD-4D4A-948E-64AC70F5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522E2-D824-4C84-8506-144BAD98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8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8D54F-C9A6-4ABF-BAA9-41175830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6D43D-AA9A-46C3-B907-8395C3413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A1F2A-0648-4322-8B1B-5976A86AE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D184C-15AB-41B8-A38E-CA48E504A1A4}" type="datetimeFigureOut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E8C93-1A4D-4F37-83A3-0C105B835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CEDA1-6F8B-41D8-A0CE-DED9FE057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A47C1-47D9-4668-8462-59864D2EC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ames.D.Kelley@tn.gov" TargetMode="External"/><Relationship Id="rId5" Type="http://schemas.openxmlformats.org/officeDocument/2006/relationships/hyperlink" Target="mailto:Brandon.Akins@tn.gov" TargetMode="External"/><Relationship Id="rId4" Type="http://schemas.openxmlformats.org/officeDocument/2006/relationships/hyperlink" Target="mailto:steve.sellers@tn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5F876E-AFCC-403C-927F-822A83289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615" y="2123332"/>
            <a:ext cx="3939989" cy="2244625"/>
          </a:xfrm>
        </p:spPr>
        <p:txBody>
          <a:bodyPr anchor="b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SR-194 EXTENSION / EXIT 39 </a:t>
            </a:r>
          </a:p>
          <a:p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PRE-PROPOSAL </a:t>
            </a:r>
          </a:p>
          <a:p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</a:p>
          <a:p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5-20-2022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C3BF6-BCF8-46A0-A912-355DC9184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848367"/>
            <a:ext cx="7225748" cy="3161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438699-422C-4EBD-B9A2-D7141DFABB47}"/>
              </a:ext>
            </a:extLst>
          </p:cNvPr>
          <p:cNvSpPr txBox="1"/>
          <p:nvPr/>
        </p:nvSpPr>
        <p:spPr>
          <a:xfrm>
            <a:off x="4219801" y="6144426"/>
            <a:ext cx="244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MAKE SURE TO SIGN-IN </a:t>
            </a:r>
          </a:p>
        </p:txBody>
      </p:sp>
    </p:spTree>
    <p:extLst>
      <p:ext uri="{BB962C8B-B14F-4D97-AF65-F5344CB8AC3E}">
        <p14:creationId xmlns:p14="http://schemas.microsoft.com/office/powerpoint/2010/main" val="291410278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148508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TDOT</a:t>
            </a:r>
            <a:r>
              <a:rPr lang="en-US" sz="3600" dirty="0">
                <a:solidFill>
                  <a:srgbClr val="FFFFFF"/>
                </a:solidFill>
              </a:rPr>
              <a:t> – CMGC05 SR-194 Extension / Exit 39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118085" y="1722271"/>
            <a:ext cx="11955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SR-468 - This portion of the project would consist of four 12-foot travel lanes (two lanes in each direction) separated by an 18-foot median (14-foot raised median and two-foot inside shoulders) and 12-foot outside shoulders.  The proposed   SR-468 would be a limited access-controlled facility to the </a:t>
            </a:r>
            <a:r>
              <a:rPr lang="en-US" dirty="0" err="1"/>
              <a:t>MegaSite</a:t>
            </a:r>
            <a:r>
              <a:rPr lang="en-US" dirty="0"/>
              <a:t> boundary.  From the boundary of the </a:t>
            </a:r>
            <a:r>
              <a:rPr lang="en-US" dirty="0" err="1"/>
              <a:t>MegaSite</a:t>
            </a:r>
            <a:r>
              <a:rPr lang="en-US" dirty="0"/>
              <a:t> to the intersection of SR-222, the road would consist of four 12-foot travel lanes (two lanes in each direction) separated by a 12-foot two-way center turn lane.  At the intersection of the SR-468 and SR-222 a signalized intersection is proposed.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67000-E501-465C-9274-08D282008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80" y="3605742"/>
            <a:ext cx="10991472" cy="29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6399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148508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TDOT</a:t>
            </a:r>
            <a:r>
              <a:rPr lang="en-US" sz="3600" dirty="0">
                <a:solidFill>
                  <a:srgbClr val="FFFFFF"/>
                </a:solidFill>
              </a:rPr>
              <a:t> – CMGC05 SR-194 Extension / Exit 39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118085" y="1722271"/>
            <a:ext cx="119558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FF7129D-D5CD-2296-DAC4-56A92907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06" y="4291066"/>
            <a:ext cx="9341002" cy="2490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1756A-0F88-4788-B888-38F68DF97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673" y="1641499"/>
            <a:ext cx="7894129" cy="266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4124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5562407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PROJECT PROGRESS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162D09-A123-4F67-875A-C4408C055070}"/>
              </a:ext>
            </a:extLst>
          </p:cNvPr>
          <p:cNvSpPr txBox="1"/>
          <p:nvPr/>
        </p:nvSpPr>
        <p:spPr>
          <a:xfrm>
            <a:off x="26840" y="2046016"/>
            <a:ext cx="114762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0" lvl="1" indent="-457200" algn="just">
              <a:buFont typeface="Wingdings" panose="05000000000000000000" pitchFamily="2" charset="2"/>
              <a:buChar char="§"/>
            </a:pPr>
            <a:r>
              <a:rPr lang="en-US" sz="2800" b="1" u="sng" dirty="0"/>
              <a:t>IAR</a:t>
            </a:r>
            <a:r>
              <a:rPr lang="en-US" sz="2800" dirty="0"/>
              <a:t> – In Progress </a:t>
            </a:r>
          </a:p>
          <a:p>
            <a:pPr marL="1097280" lvl="1" indent="-457200" algn="just">
              <a:buFont typeface="Wingdings" panose="05000000000000000000" pitchFamily="2" charset="2"/>
              <a:buChar char="§"/>
            </a:pPr>
            <a:r>
              <a:rPr lang="en-US" sz="2800" b="1" u="sng" dirty="0"/>
              <a:t>Technical Studies </a:t>
            </a:r>
            <a:r>
              <a:rPr lang="en-US" sz="2800" dirty="0"/>
              <a:t>– In progress (Archaeology, Historic, Air, Noise, Hazmat, &amp; Ecology) </a:t>
            </a:r>
          </a:p>
          <a:p>
            <a:pPr marL="1097280" lvl="1" indent="-457200" algn="just">
              <a:buFont typeface="Wingdings" panose="05000000000000000000" pitchFamily="2" charset="2"/>
              <a:buChar char="§"/>
            </a:pPr>
            <a:r>
              <a:rPr lang="en-US" sz="2800" b="1" u="sng" dirty="0"/>
              <a:t>NEPA </a:t>
            </a:r>
            <a:r>
              <a:rPr lang="en-US" sz="2800" dirty="0"/>
              <a:t>– In progress</a:t>
            </a:r>
          </a:p>
          <a:p>
            <a:pPr marL="1097280" lvl="1" indent="-457200" algn="just">
              <a:buFont typeface="Wingdings" panose="05000000000000000000" pitchFamily="2" charset="2"/>
              <a:buChar char="§"/>
            </a:pPr>
            <a:r>
              <a:rPr lang="en-US" sz="2800" b="1" u="sng" dirty="0"/>
              <a:t>ROW </a:t>
            </a:r>
            <a:r>
              <a:rPr lang="en-US" sz="2800" dirty="0"/>
              <a:t>– In progress  </a:t>
            </a:r>
            <a:endParaRPr lang="en-US" sz="2800" b="1" u="sng" dirty="0"/>
          </a:p>
          <a:p>
            <a:pPr marL="1097280" lvl="1" indent="-457200" algn="just">
              <a:buFont typeface="Wingdings" panose="05000000000000000000" pitchFamily="2" charset="2"/>
              <a:buChar char="§"/>
            </a:pPr>
            <a:r>
              <a:rPr lang="en-US" sz="2800" b="1" u="sng" dirty="0"/>
              <a:t>Design</a:t>
            </a:r>
            <a:r>
              <a:rPr lang="en-US" sz="2800" dirty="0"/>
              <a:t> – Concepts for I-40 Interchange, Line and Grade plans, and coordination with Environmental (</a:t>
            </a:r>
            <a:r>
              <a:rPr lang="en-US" sz="2800" u="sng" dirty="0"/>
              <a:t>Utilizing Open Roads-Bentley</a:t>
            </a:r>
            <a:r>
              <a:rPr lang="en-US" sz="2800" dirty="0"/>
              <a:t>) </a:t>
            </a:r>
          </a:p>
          <a:p>
            <a:pPr marL="1097280" lvl="1" indent="-457200" algn="just">
              <a:buFont typeface="Wingdings" panose="05000000000000000000" pitchFamily="2" charset="2"/>
              <a:buChar char="§"/>
            </a:pPr>
            <a:r>
              <a:rPr lang="en-US" sz="2800" b="1" u="sng" dirty="0"/>
              <a:t>Utilities</a:t>
            </a:r>
            <a:r>
              <a:rPr lang="en-US" sz="2800" dirty="0"/>
              <a:t> – Utility early notice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786857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5562407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PROJECT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5AE746F-409F-408E-9E5C-DDEACC1F9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6" y="1576448"/>
            <a:ext cx="10553306" cy="458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F6111D-2C2B-4FB2-A461-71D75F23F13A}"/>
              </a:ext>
            </a:extLst>
          </p:cNvPr>
          <p:cNvSpPr txBox="1"/>
          <p:nvPr/>
        </p:nvSpPr>
        <p:spPr>
          <a:xfrm>
            <a:off x="4298534" y="635930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sz="1000" dirty="0"/>
              <a:t>Dates subject to change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9615C-2763-4D13-8902-00F8ABA7CF33}"/>
              </a:ext>
            </a:extLst>
          </p:cNvPr>
          <p:cNvSpPr txBox="1"/>
          <p:nvPr/>
        </p:nvSpPr>
        <p:spPr>
          <a:xfrm>
            <a:off x="3725966" y="3982340"/>
            <a:ext cx="12476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1"/>
                </a:solidFill>
              </a:rPr>
              <a:t>Environmental Document Progressing coordinating with agencies </a:t>
            </a:r>
          </a:p>
        </p:txBody>
      </p:sp>
    </p:spTree>
    <p:extLst>
      <p:ext uri="{BB962C8B-B14F-4D97-AF65-F5344CB8AC3E}">
        <p14:creationId xmlns:p14="http://schemas.microsoft.com/office/powerpoint/2010/main" val="61554947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063050" cy="993120"/>
          </a:xfrm>
        </p:spPr>
        <p:txBody>
          <a:bodyPr anchor="ctr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CMGC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2C08EE-D136-416C-9FA8-E29D93AC3D74}"/>
              </a:ext>
            </a:extLst>
          </p:cNvPr>
          <p:cNvSpPr txBox="1"/>
          <p:nvPr/>
        </p:nvSpPr>
        <p:spPr>
          <a:xfrm>
            <a:off x="94632" y="1680856"/>
            <a:ext cx="6373319" cy="4835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Tennessee Code Annotated §54‐1‐501 through §54‐1‐508 Construction Manager/General Contractor Services allows the department authority to use CM/GC.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CM/GC utilizes an Integrated Project Team consisting of three components.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Owner (TDOT) 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Designer (HDR, Inc.)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Two‐phase Contract with a General Contractor 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Phase 1: Construction Management – consulting contract to help with design 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2: General Contracting – contract to build the project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Manager/General Contractor (CM/GC) is a contracting method that involves a Contractor in the design and construction phases of the project. The intent is to form an integrated project team with TDOT, a Design Consultant, and a Contractor.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14B85-9A20-447D-89A7-F13CE9018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532" y="2018060"/>
            <a:ext cx="5421887" cy="21991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42CCAF-6EAD-4A0D-B898-6E4D2B3AA310}"/>
              </a:ext>
            </a:extLst>
          </p:cNvPr>
          <p:cNvSpPr/>
          <p:nvPr/>
        </p:nvSpPr>
        <p:spPr>
          <a:xfrm>
            <a:off x="153824" y="1680856"/>
            <a:ext cx="6315342" cy="930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C6F7C5-A1E6-407C-8108-A8819148C3A2}"/>
              </a:ext>
            </a:extLst>
          </p:cNvPr>
          <p:cNvSpPr/>
          <p:nvPr/>
        </p:nvSpPr>
        <p:spPr>
          <a:xfrm>
            <a:off x="152609" y="2717563"/>
            <a:ext cx="6315342" cy="2127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9FE621-5432-4221-8B4C-264DBFC41F48}"/>
              </a:ext>
            </a:extLst>
          </p:cNvPr>
          <p:cNvSpPr/>
          <p:nvPr/>
        </p:nvSpPr>
        <p:spPr>
          <a:xfrm>
            <a:off x="152609" y="4940348"/>
            <a:ext cx="6315342" cy="12895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5299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063050" cy="993120"/>
          </a:xfrm>
        </p:spPr>
        <p:txBody>
          <a:bodyPr anchor="ctr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CMGC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10D575-597B-42EE-B8D1-7E22FC0AC9FB}"/>
              </a:ext>
            </a:extLst>
          </p:cNvPr>
          <p:cNvSpPr txBox="1"/>
          <p:nvPr/>
        </p:nvSpPr>
        <p:spPr>
          <a:xfrm>
            <a:off x="282011" y="1680856"/>
            <a:ext cx="111778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goals of this integrated project team are to mitigate risk, improve the construction schedule, streamline the design process, and reduce costs. </a:t>
            </a:r>
          </a:p>
          <a:p>
            <a:endParaRPr lang="en-US" sz="2400" dirty="0"/>
          </a:p>
          <a:p>
            <a:pPr algn="ctr"/>
            <a:r>
              <a:rPr lang="en-US" sz="2400" b="1" u="sng" dirty="0"/>
              <a:t>Contractor’s Role </a:t>
            </a:r>
          </a:p>
          <a:p>
            <a:pPr algn="ctr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Evaluate the constructability of the design plans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Reduce risk in all phases of project development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innovative approaches to meet budget goals. </a:t>
            </a:r>
          </a:p>
        </p:txBody>
      </p:sp>
    </p:spTree>
    <p:extLst>
      <p:ext uri="{BB962C8B-B14F-4D97-AF65-F5344CB8AC3E}">
        <p14:creationId xmlns:p14="http://schemas.microsoft.com/office/powerpoint/2010/main" val="231185409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063050" cy="993120"/>
          </a:xfrm>
        </p:spPr>
        <p:txBody>
          <a:bodyPr anchor="ctr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CMGC-RFP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291D84-A51A-47E0-9620-59B4AB1D2332}"/>
              </a:ext>
            </a:extLst>
          </p:cNvPr>
          <p:cNvSpPr txBox="1"/>
          <p:nvPr/>
        </p:nvSpPr>
        <p:spPr>
          <a:xfrm>
            <a:off x="254237" y="1618653"/>
            <a:ext cx="109834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0541B-09A9-47FE-9BB1-617E093B7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306" y="1704975"/>
            <a:ext cx="6191411" cy="447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5288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063050" cy="993120"/>
          </a:xfrm>
        </p:spPr>
        <p:txBody>
          <a:bodyPr anchor="ctr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CMGC-RFP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291D84-A51A-47E0-9620-59B4AB1D2332}"/>
              </a:ext>
            </a:extLst>
          </p:cNvPr>
          <p:cNvSpPr txBox="1"/>
          <p:nvPr/>
        </p:nvSpPr>
        <p:spPr>
          <a:xfrm>
            <a:off x="254237" y="1618653"/>
            <a:ext cx="1098348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CM/GC Procurement Process 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Attend Mandatory Pre-Proposal Meeting 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Minimum Proposal Requirements </a:t>
            </a:r>
            <a:r>
              <a:rPr lang="en-US" dirty="0"/>
              <a:t>–  RFP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Bonding Capacity, Pre-qualify,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Proposal General Information - </a:t>
            </a:r>
            <a:r>
              <a:rPr lang="en-US" dirty="0"/>
              <a:t>RFP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Multiple proposals from a single Proposer will not be considered.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Any proposal received by TDOT after the time specified in the proposal shall be considered late and no late proposals will be accepted for the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Oral Interview </a:t>
            </a:r>
            <a:r>
              <a:rPr lang="en-US" dirty="0"/>
              <a:t>meetings with the selection panel and further evaluated based on criteria outlined in the Department’s RFP.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Numerical ranking and selection of the most qualified responsive Proposer will then occur on the corresponding evaluation forms in the RFP.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356531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063050" cy="993120"/>
          </a:xfrm>
        </p:spPr>
        <p:txBody>
          <a:bodyPr anchor="ctr">
            <a:noAutofit/>
          </a:bodyPr>
          <a:lstStyle/>
          <a:p>
            <a:r>
              <a:rPr lang="de-DE" sz="3600" dirty="0">
                <a:solidFill>
                  <a:srgbClr val="FFFFFF"/>
                </a:solidFill>
              </a:rPr>
              <a:t>TDOT – CMGC05 SR-194 Extension / Exit 39 </a:t>
            </a:r>
            <a:r>
              <a:rPr lang="en-US" sz="3600" dirty="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291D84-A51A-47E0-9620-59B4AB1D2332}"/>
              </a:ext>
            </a:extLst>
          </p:cNvPr>
          <p:cNvSpPr txBox="1"/>
          <p:nvPr/>
        </p:nvSpPr>
        <p:spPr>
          <a:xfrm>
            <a:off x="399516" y="1815207"/>
            <a:ext cx="10983483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/>
              <a:t>QUESTIONS</a:t>
            </a:r>
          </a:p>
          <a:p>
            <a:pPr algn="ctr"/>
            <a:r>
              <a:rPr lang="en-US" sz="9600" dirty="0"/>
              <a:t>?</a:t>
            </a:r>
          </a:p>
          <a:p>
            <a:pPr lvl="1"/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1532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5562407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TDOT</a:t>
            </a:r>
            <a:r>
              <a:rPr lang="en-US" sz="3600" dirty="0">
                <a:solidFill>
                  <a:srgbClr val="FFFFFF"/>
                </a:solidFill>
              </a:rPr>
              <a:t> PROJECT TEAM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118085" y="1722271"/>
            <a:ext cx="11955830" cy="496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Steve Sellers l  Blue Oval City Program Manager </a:t>
            </a:r>
            <a:endParaRPr lang="en-US" dirty="0"/>
          </a:p>
          <a:p>
            <a:r>
              <a:rPr lang="en-US" dirty="0"/>
              <a:t>	615-741-0786 	</a:t>
            </a:r>
            <a:r>
              <a:rPr lang="en-US" dirty="0">
                <a:hlinkClick r:id="rId4"/>
              </a:rPr>
              <a:t>steve.sellers@tn.gov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2800" dirty="0"/>
              <a:t>Brandon Akins, P.E. | Civil Engineering Manager 2</a:t>
            </a:r>
            <a:endParaRPr lang="en-US" dirty="0"/>
          </a:p>
          <a:p>
            <a:pPr lvl="1"/>
            <a:r>
              <a:rPr lang="en-US" dirty="0"/>
              <a:t>	901-537-1178 	</a:t>
            </a:r>
            <a:r>
              <a:rPr lang="en-US" dirty="0">
                <a:hlinkClick r:id="rId5"/>
              </a:rPr>
              <a:t>Brandon.Akins@tn.gov</a:t>
            </a:r>
            <a:r>
              <a:rPr lang="en-US" dirty="0"/>
              <a:t> </a:t>
            </a:r>
          </a:p>
          <a:p>
            <a:pPr lvl="1"/>
            <a:endParaRPr lang="en-US" sz="2800" dirty="0"/>
          </a:p>
          <a:p>
            <a:r>
              <a:rPr lang="en-US" sz="2800" dirty="0"/>
              <a:t>James Kelley, P.E.| Director Project Management </a:t>
            </a:r>
            <a:endParaRPr lang="en-US" dirty="0"/>
          </a:p>
          <a:p>
            <a:pPr lvl="2"/>
            <a:r>
              <a:rPr lang="en-US" dirty="0"/>
              <a:t>615-253-7604  	</a:t>
            </a:r>
            <a:r>
              <a:rPr lang="en-US" dirty="0">
                <a:hlinkClick r:id="rId6"/>
              </a:rPr>
              <a:t>James.D.Kelley@tn.gov</a:t>
            </a:r>
            <a:r>
              <a:rPr lang="en-US" dirty="0"/>
              <a:t> </a:t>
            </a:r>
          </a:p>
          <a:p>
            <a:endParaRPr lang="en-US" dirty="0"/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u="sng" dirty="0">
                <a:solidFill>
                  <a:prstClr val="black">
                    <a:lumMod val="75000"/>
                  </a:prstClr>
                </a:solidFill>
                <a:cs typeface="Arial" panose="020B0604020202020204" pitchFamily="34" charset="0"/>
              </a:rPr>
              <a:t>TDOT Representation</a:t>
            </a:r>
          </a:p>
          <a:p>
            <a:pPr lvl="1" algn="ctr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>
                    <a:lumMod val="75000"/>
                  </a:prstClr>
                </a:solidFill>
                <a:cs typeface="Arial" panose="020B0604020202020204" pitchFamily="34" charset="0"/>
              </a:rPr>
              <a:t>Geotechnical, Environmental, Traffic, Design, Survey, Operations, </a:t>
            </a:r>
          </a:p>
          <a:p>
            <a:pPr lvl="1" algn="ctr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>
                    <a:lumMod val="75000"/>
                  </a:prstClr>
                </a:solidFill>
                <a:cs typeface="Arial" panose="020B0604020202020204" pitchFamily="34" charset="0"/>
              </a:rPr>
              <a:t>		Right of Way, Structures, many others……</a:t>
            </a:r>
            <a:endParaRPr lang="en-US" sz="1200" dirty="0">
              <a:solidFill>
                <a:prstClr val="black">
                  <a:lumMod val="75000"/>
                </a:prstClr>
              </a:solidFill>
              <a:cs typeface="Arial" panose="020B0604020202020204" pitchFamily="34" charset="0"/>
            </a:endParaRPr>
          </a:p>
          <a:p>
            <a:pPr algn="ctr"/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5616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5562407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DESIGN PROJECT TEAM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118085" y="1722271"/>
            <a:ext cx="11955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DACEE-F923-4B37-80C4-CAD06B107D38}"/>
              </a:ext>
            </a:extLst>
          </p:cNvPr>
          <p:cNvSpPr txBox="1"/>
          <p:nvPr/>
        </p:nvSpPr>
        <p:spPr>
          <a:xfrm>
            <a:off x="118085" y="1722271"/>
            <a:ext cx="1195583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Brian Trotter, P.E., CPESC l  HDR Project Manager </a:t>
            </a:r>
          </a:p>
          <a:p>
            <a:endParaRPr lang="en-US" dirty="0"/>
          </a:p>
          <a:p>
            <a:r>
              <a:rPr lang="en-US" sz="2800" dirty="0"/>
              <a:t>Ben Campbell, P.E. | HDR Deputy Project Manager</a:t>
            </a:r>
          </a:p>
          <a:p>
            <a:endParaRPr lang="en-US" dirty="0"/>
          </a:p>
          <a:p>
            <a:r>
              <a:rPr lang="en-US" sz="2800" dirty="0"/>
              <a:t>Dan McGaha, P.E.| HDR Roadway Design Lead </a:t>
            </a:r>
          </a:p>
          <a:p>
            <a:pPr lvl="2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Carter Bearden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P.E.| HDR Structures Design Lead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Devin Chittenden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P.E.| HDR Geotechnical Design Lead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9483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49297-C68E-4E7C-AAB6-64C8B4BE9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2" b="15922"/>
          <a:stretch/>
        </p:blipFill>
        <p:spPr>
          <a:xfrm>
            <a:off x="4038599" y="10"/>
            <a:ext cx="8160026" cy="6900196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5F876E-AFCC-403C-927F-822A83289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41" y="950601"/>
            <a:ext cx="3908660" cy="5949605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en-US" sz="3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600" b="1" u="sng" dirty="0">
                <a:solidFill>
                  <a:srgbClr val="FFFFFF"/>
                </a:solidFill>
              </a:rPr>
              <a:t>G1</a:t>
            </a:r>
            <a:r>
              <a:rPr lang="en-US" sz="2600" dirty="0">
                <a:solidFill>
                  <a:srgbClr val="FFFFFF"/>
                </a:solidFill>
              </a:rPr>
              <a:t> Includes New Interchange at MM 39, 2 miles of SR-194 to northern Interchange, and 3.6 miles of Connector Road to SR-222.  G1 will be 4 lane median divided roadway section to the boundary of the </a:t>
            </a:r>
            <a:r>
              <a:rPr lang="en-US" sz="2600" dirty="0" err="1">
                <a:solidFill>
                  <a:srgbClr val="FFFFFF"/>
                </a:solidFill>
              </a:rPr>
              <a:t>MegaSite</a:t>
            </a:r>
            <a:r>
              <a:rPr lang="en-US" sz="2600" dirty="0">
                <a:solidFill>
                  <a:srgbClr val="FFFFFF"/>
                </a:solidFill>
              </a:rPr>
              <a:t>.</a:t>
            </a:r>
          </a:p>
          <a:p>
            <a:pPr algn="l"/>
            <a:endParaRPr lang="en-US" sz="2600" dirty="0">
              <a:solidFill>
                <a:srgbClr val="FFFFFF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600" b="1" u="sng" dirty="0">
                <a:solidFill>
                  <a:srgbClr val="FFFFFF"/>
                </a:solidFill>
              </a:rPr>
              <a:t>G2</a:t>
            </a:r>
            <a:r>
              <a:rPr lang="en-US" sz="2600" dirty="0">
                <a:solidFill>
                  <a:srgbClr val="FFFFFF"/>
                </a:solidFill>
              </a:rPr>
              <a:t> Includes 3.5 miles of SR-194 from SR-59 to new Interchange at I-40 and 2.3 miles of SR-194  to   SR-1. G2 will be 2 lane rural roadway section.</a:t>
            </a:r>
          </a:p>
          <a:p>
            <a:pPr algn="l"/>
            <a:endParaRPr lang="en-US" sz="2600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800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6AB18-661C-467A-942E-616ECFF3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2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148508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TDOT</a:t>
            </a:r>
            <a:r>
              <a:rPr lang="en-US" sz="3600" dirty="0">
                <a:solidFill>
                  <a:srgbClr val="FFFFFF"/>
                </a:solidFill>
              </a:rPr>
              <a:t> – CMGC05 SR-194 Extension / Exit 39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118085" y="1722271"/>
            <a:ext cx="1195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B052C-590D-4BB9-AB62-564808363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19" y="1946043"/>
            <a:ext cx="9436963" cy="446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312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148508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TDOT</a:t>
            </a:r>
            <a:r>
              <a:rPr lang="en-US" sz="3600" dirty="0">
                <a:solidFill>
                  <a:srgbClr val="FFFFFF"/>
                </a:solidFill>
              </a:rPr>
              <a:t> – CMGC05 SR-194 Extension / Exit 39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118085" y="1722271"/>
            <a:ext cx="1195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0B8E6-AE9D-421D-BB6C-80E16684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74" y="1753336"/>
            <a:ext cx="9152546" cy="49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441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148508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TDOT</a:t>
            </a:r>
            <a:r>
              <a:rPr lang="en-US" sz="3600" dirty="0">
                <a:solidFill>
                  <a:srgbClr val="FFFFFF"/>
                </a:solidFill>
              </a:rPr>
              <a:t> – CMGC05 SR-194 Extension / Exit 39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118085" y="1722271"/>
            <a:ext cx="11955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SR-194 extension between proposed Exit 39 at I-40 and the Northern Connector Interchange - This portion of the proposed SR-194 extension would consist of four 12-foot travel lanes (two lanes in each direction), 12-foot shoulders on either side of the roadway and a 24-foot inside median separating the travel lanes. The design speed would be 55 mph.  Full access control would be provided for this portion of the project.  A bridge would be constructed over Thorpe Drive to allow continued access by local traffic.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5DB3E-5F58-412C-BCC9-E3248241F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3241805"/>
            <a:ext cx="121634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5372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148508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TDOT</a:t>
            </a:r>
            <a:r>
              <a:rPr lang="en-US" sz="3600" dirty="0">
                <a:solidFill>
                  <a:srgbClr val="FFFFFF"/>
                </a:solidFill>
              </a:rPr>
              <a:t> – CMGC05 SR-194 Extension / Exit 39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256630" y="2363044"/>
            <a:ext cx="376433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Northern Connector Interchange - A partial directional interchange is proposed to be constructed at the intersection of the proposed SR-194 extension and the proposed SR-468 Connector.  The proposed SR-194 extension would bridge over the proposed SR-468 connector. Connection points to the proposed SR-194 extension to the south and north would be constructed at-grade. 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E416E-11EB-40D7-ABF3-41E682480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40" y="1928689"/>
            <a:ext cx="7625920" cy="4507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7FF3B1-DDA5-475D-972D-630640AE8294}"/>
              </a:ext>
            </a:extLst>
          </p:cNvPr>
          <p:cNvSpPr txBox="1"/>
          <p:nvPr/>
        </p:nvSpPr>
        <p:spPr>
          <a:xfrm>
            <a:off x="8171042" y="3429000"/>
            <a:ext cx="22306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SR-194 EXT. / SR-468 </a:t>
            </a:r>
          </a:p>
          <a:p>
            <a:r>
              <a:rPr lang="en-US" dirty="0"/>
              <a:t>Northern Interchange</a:t>
            </a:r>
          </a:p>
        </p:txBody>
      </p:sp>
    </p:spTree>
    <p:extLst>
      <p:ext uri="{BB962C8B-B14F-4D97-AF65-F5344CB8AC3E}">
        <p14:creationId xmlns:p14="http://schemas.microsoft.com/office/powerpoint/2010/main" val="132671532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951B59-4B95-492A-AC46-AF6C08E1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3" y="344361"/>
            <a:ext cx="11148508" cy="99312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</a:rPr>
              <a:t>TDOT</a:t>
            </a:r>
            <a:r>
              <a:rPr lang="en-US" sz="3600" dirty="0">
                <a:solidFill>
                  <a:srgbClr val="FFFFFF"/>
                </a:solidFill>
              </a:rPr>
              <a:t> – CMGC05 SR-194 Extension / Exit 39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AC6DD-1D5A-49E0-A4DC-3522B079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715026"/>
            <a:ext cx="5131088" cy="930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6CFCA-CBF7-4FFA-8307-52484BC4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" y="6900206"/>
            <a:ext cx="1377815" cy="60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121F0-B0DE-4FA3-9CDE-1F8213A12BFF}"/>
              </a:ext>
            </a:extLst>
          </p:cNvPr>
          <p:cNvSpPr txBox="1"/>
          <p:nvPr/>
        </p:nvSpPr>
        <p:spPr>
          <a:xfrm>
            <a:off x="118085" y="1722271"/>
            <a:ext cx="1195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1C604-6721-4E34-B3A3-93F4C37AF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964" y="2187914"/>
            <a:ext cx="10152404" cy="398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2450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927</Words>
  <Application>Microsoft Office PowerPoint</Application>
  <PresentationFormat>Widescreen</PresentationFormat>
  <Paragraphs>111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D. Kelley</dc:creator>
  <cp:lastModifiedBy>Steve Sellers</cp:lastModifiedBy>
  <cp:revision>76</cp:revision>
  <dcterms:created xsi:type="dcterms:W3CDTF">2021-11-28T22:52:28Z</dcterms:created>
  <dcterms:modified xsi:type="dcterms:W3CDTF">2022-05-20T13:53:30Z</dcterms:modified>
</cp:coreProperties>
</file>